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3" r:id="rId5"/>
    <p:sldId id="292" r:id="rId6"/>
    <p:sldId id="282" r:id="rId7"/>
    <p:sldId id="283" r:id="rId8"/>
    <p:sldId id="294" r:id="rId9"/>
    <p:sldId id="295" r:id="rId10"/>
    <p:sldId id="277" r:id="rId11"/>
    <p:sldId id="285" r:id="rId12"/>
    <p:sldId id="286" r:id="rId13"/>
    <p:sldId id="287" r:id="rId14"/>
    <p:sldId id="288" r:id="rId15"/>
    <p:sldId id="289" r:id="rId16"/>
    <p:sldId id="290" r:id="rId17"/>
    <p:sldId id="293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727" autoAdjust="0"/>
  </p:normalViewPr>
  <p:slideViewPr>
    <p:cSldViewPr>
      <p:cViewPr varScale="1">
        <p:scale>
          <a:sx n="47" d="100"/>
          <a:sy n="47" d="100"/>
        </p:scale>
        <p:origin x="60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r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omanadvice.ru/melkaya-motorika-ruk&amp;sa=D&amp;ust=1471383507419000&amp;usg=AFQjCNGhiEGDQ-3adDehIgzhTEpkgHjos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33400" y="533400"/>
            <a:ext cx="8001000" cy="59420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</a:t>
            </a: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3" name="Скругленный прямоугольник 2">
            <a:hlinkClick r:id="rId3" tooltip=" Каталог презентаций "/>
          </p:cNvPr>
          <p:cNvSpPr/>
          <p:nvPr/>
        </p:nvSpPr>
        <p:spPr>
          <a:xfrm>
            <a:off x="1676400" y="1040606"/>
            <a:ext cx="6019800" cy="4927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88900" tIns="25400" rIns="88900" bIns="50800" rtlCol="0" anchor="ctr" anchorCtr="1">
            <a:noAutofit/>
          </a:bodyPr>
          <a:lstStyle/>
          <a:p>
            <a:pPr algn="ctr"/>
            <a:r>
              <a:rPr lang="ru-RU" u="sng" dirty="0" smtClean="0">
                <a:solidFill>
                  <a:srgbClr val="0070C0"/>
                </a:solidFill>
                <a:latin typeface="Arial"/>
              </a:rPr>
              <a:t>МАДОУ ДС № 10 Солнышк</a:t>
            </a:r>
            <a:r>
              <a:rPr lang="ru-RU" u="sng" dirty="0">
                <a:solidFill>
                  <a:srgbClr val="0070C0"/>
                </a:solidFill>
                <a:latin typeface="Arial"/>
              </a:rPr>
              <a:t>о</a:t>
            </a:r>
          </a:p>
          <a:p>
            <a:pPr algn="ctr"/>
            <a:endParaRPr lang="ru-RU" sz="3200" u="sng" dirty="0" smtClean="0">
              <a:solidFill>
                <a:srgbClr val="FF0000"/>
              </a:solidFill>
              <a:latin typeface="Arial"/>
            </a:endParaRPr>
          </a:p>
          <a:p>
            <a:pPr algn="ctr"/>
            <a:r>
              <a:rPr lang="ru-RU" sz="2800" u="sng" dirty="0" smtClean="0">
                <a:solidFill>
                  <a:srgbClr val="0070C0"/>
                </a:solidFill>
                <a:latin typeface="Arial"/>
              </a:rPr>
              <a:t>Развитие представлений о цвете, </a:t>
            </a:r>
          </a:p>
          <a:p>
            <a:pPr algn="ctr"/>
            <a:r>
              <a:rPr lang="ru-RU" sz="2800" u="sng" dirty="0" smtClean="0">
                <a:solidFill>
                  <a:srgbClr val="0070C0"/>
                </a:solidFill>
                <a:latin typeface="Arial"/>
              </a:rPr>
              <a:t>форме величине, средствами</a:t>
            </a:r>
          </a:p>
          <a:p>
            <a:pPr algn="ctr"/>
            <a:r>
              <a:rPr lang="ru-RU" sz="2800" u="sng" dirty="0" smtClean="0">
                <a:solidFill>
                  <a:srgbClr val="0070C0"/>
                </a:solidFill>
                <a:latin typeface="Arial"/>
              </a:rPr>
              <a:t> развивающих игр и пособий</a:t>
            </a:r>
          </a:p>
          <a:p>
            <a:pPr algn="ctr"/>
            <a:r>
              <a:rPr lang="ru-RU" sz="2800" u="sng" dirty="0" smtClean="0">
                <a:solidFill>
                  <a:srgbClr val="0070C0"/>
                </a:solidFill>
                <a:latin typeface="Arial"/>
              </a:rPr>
              <a:t> изготовленных своими руками.</a:t>
            </a:r>
          </a:p>
          <a:p>
            <a:pPr algn="ctr"/>
            <a:endParaRPr lang="ru-RU" sz="3200" u="sng" dirty="0" smtClean="0">
              <a:solidFill>
                <a:srgbClr val="0070C0"/>
              </a:solidFill>
              <a:latin typeface="Arial"/>
            </a:endParaRPr>
          </a:p>
          <a:p>
            <a:pPr algn="ctr"/>
            <a:endParaRPr lang="ru-RU" sz="3200" u="sng" dirty="0">
              <a:solidFill>
                <a:srgbClr val="0070C0"/>
              </a:solidFill>
              <a:latin typeface="Arial"/>
            </a:endParaRPr>
          </a:p>
          <a:p>
            <a:pPr algn="ctr"/>
            <a:r>
              <a:rPr lang="ru-RU" u="sng" dirty="0" smtClean="0">
                <a:solidFill>
                  <a:srgbClr val="0070C0"/>
                </a:solidFill>
                <a:latin typeface="Arial"/>
              </a:rPr>
              <a:t>Воспитатель: </a:t>
            </a:r>
            <a:r>
              <a:rPr lang="ru-RU" u="sng" dirty="0">
                <a:solidFill>
                  <a:srgbClr val="0070C0"/>
                </a:solidFill>
                <a:latin typeface="Arial"/>
              </a:rPr>
              <a:t>Д</a:t>
            </a:r>
            <a:r>
              <a:rPr lang="ru-RU" u="sng" dirty="0" smtClean="0">
                <a:solidFill>
                  <a:srgbClr val="0070C0"/>
                </a:solidFill>
                <a:latin typeface="Arial"/>
              </a:rPr>
              <a:t>ьякова Татьяна </a:t>
            </a:r>
            <a:r>
              <a:rPr lang="ru-RU" u="sng" dirty="0">
                <a:solidFill>
                  <a:srgbClr val="0070C0"/>
                </a:solidFill>
                <a:latin typeface="Arial"/>
              </a:rPr>
              <a:t>А</a:t>
            </a:r>
            <a:r>
              <a:rPr lang="ru-RU" u="sng" dirty="0" smtClean="0">
                <a:solidFill>
                  <a:srgbClr val="0070C0"/>
                </a:solidFill>
                <a:latin typeface="Arial"/>
              </a:rPr>
              <a:t>лександровна</a:t>
            </a:r>
            <a:endParaRPr lang="ru-RU" u="sng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Сенсорная  мягкая книжка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t-RU" dirty="0" smtClean="0"/>
              <a:t>Педагогами  МАДОУ– детского сада   </a:t>
            </a:r>
            <a:r>
              <a:rPr lang="tt-RU" dirty="0"/>
              <a:t>№ </a:t>
            </a:r>
            <a:r>
              <a:rPr lang="tt-RU" dirty="0" smtClean="0"/>
              <a:t>10 была разработана  мягкая сенсорная книжкиа-развивайка. </a:t>
            </a:r>
            <a:r>
              <a:rPr lang="ru-RU" dirty="0" smtClean="0"/>
              <a:t> </a:t>
            </a:r>
            <a:r>
              <a:rPr lang="ru-RU" dirty="0"/>
              <a:t>Наличие предметных, мобильных «мягких» картинок в </a:t>
            </a:r>
            <a:r>
              <a:rPr lang="ru-RU" dirty="0" smtClean="0"/>
              <a:t>книге </a:t>
            </a:r>
            <a:r>
              <a:rPr lang="ru-RU" dirty="0"/>
              <a:t>позволяет активизировать речевую деятельность и мыслительные процессы ребенка, а значит повысить уровень усвоения </a:t>
            </a:r>
            <a:r>
              <a:rPr lang="ru-RU" dirty="0" smtClean="0"/>
              <a:t>языка</a:t>
            </a:r>
            <a:r>
              <a:rPr lang="ru-RU" dirty="0"/>
              <a:t>.</a:t>
            </a:r>
          </a:p>
          <a:p>
            <a:r>
              <a:rPr lang="ru-RU" dirty="0"/>
              <a:t>Данное пособие позволяет развивать у детей сенсорные способности, которое  является основой успешного овладения любой деятельностью. Установлено, что большинство человеческих способностей имеет ярко выраженную сенсорную основу.  Познание ребенком окружающей действительности, прежде всего, основывается на ощущениях и восприятиях. Ребенок узнает об окружающих предметах и явлениях при помощи зрения, слуха, осязания, и лишь в дальнейшем в процесс познания включаются речь, память, представления, мышление. Таким образом, восприятие составляет основу всей познавательной деятельности ребенка. Поэтому воспитание сенсорных функций имеет очень большое значение для всего последующего развития ребенка</a:t>
            </a:r>
            <a:r>
              <a:rPr lang="tt-RU" dirty="0"/>
              <a:t>, в том числе и </a:t>
            </a:r>
            <a:r>
              <a:rPr lang="tt-RU" b="1" dirty="0"/>
              <a:t>коммуникативного</a:t>
            </a:r>
            <a:r>
              <a:rPr lang="tt-RU" dirty="0"/>
              <a:t>.</a:t>
            </a:r>
            <a:endParaRPr lang="ru-RU" dirty="0"/>
          </a:p>
          <a:p>
            <a:r>
              <a:rPr lang="tt-RU" dirty="0" smtClean="0"/>
              <a:t>Данное </a:t>
            </a:r>
            <a:r>
              <a:rPr lang="tt-RU" dirty="0"/>
              <a:t>пособие воспитатель может использовать для индивидуальной и подгрупповой работы с детьми по закреплению пройденного материала, а также предоставлять детям </a:t>
            </a:r>
            <a:r>
              <a:rPr lang="tt-RU" dirty="0" smtClean="0"/>
              <a:t>эту книжку </a:t>
            </a:r>
            <a:r>
              <a:rPr lang="tt-RU" dirty="0"/>
              <a:t>для индвидуальных игр.</a:t>
            </a:r>
            <a:endParaRPr lang="ru-RU" dirty="0"/>
          </a:p>
          <a:p>
            <a:r>
              <a:rPr lang="tt-RU" b="1" i="1" dirty="0"/>
              <a:t> </a:t>
            </a:r>
            <a:r>
              <a:rPr lang="ru-RU" b="1" dirty="0"/>
              <a:t> </a:t>
            </a:r>
            <a:endParaRPr lang="ru-RU" dirty="0"/>
          </a:p>
          <a:p>
            <a:pPr algn="ctr">
              <a:buNone/>
            </a:pP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Сенсорная  мягкая книжка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170323-WA00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97700"/>
            <a:ext cx="8229600" cy="4130962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70323-WA00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8229600" cy="4406400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70323-WA00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77546" y="1630927"/>
            <a:ext cx="7809253" cy="4236473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70323-WA00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24415"/>
            <a:ext cx="8229600" cy="4277532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70323-WA00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07056" y="1612952"/>
            <a:ext cx="7779743" cy="4254448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477000" cy="4876800"/>
          </a:xfrm>
        </p:spPr>
      </p:pic>
    </p:spTree>
    <p:extLst>
      <p:ext uri="{BB962C8B-B14F-4D97-AF65-F5344CB8AC3E}">
        <p14:creationId xmlns:p14="http://schemas.microsoft.com/office/powerpoint/2010/main" val="148413656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219200"/>
            <a:ext cx="6705600" cy="4906963"/>
          </a:xfrm>
        </p:spPr>
      </p:pic>
    </p:spTree>
    <p:extLst>
      <p:ext uri="{BB962C8B-B14F-4D97-AF65-F5344CB8AC3E}">
        <p14:creationId xmlns:p14="http://schemas.microsoft.com/office/powerpoint/2010/main" val="339304305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89" y="1600200"/>
            <a:ext cx="5476621" cy="4525963"/>
          </a:xfrm>
        </p:spPr>
      </p:pic>
    </p:spTree>
    <p:extLst>
      <p:ext uri="{BB962C8B-B14F-4D97-AF65-F5344CB8AC3E}">
        <p14:creationId xmlns:p14="http://schemas.microsoft.com/office/powerpoint/2010/main" val="103903500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	В соответствии с Федеральным государственным </a:t>
            </a:r>
            <a:r>
              <a:rPr lang="ru-RU" sz="2400" dirty="0"/>
              <a:t>о</a:t>
            </a:r>
            <a:r>
              <a:rPr lang="ru-RU" sz="2400" dirty="0" smtClean="0"/>
              <a:t>бразовательным стандартом предметно- пространственная среда должна быть содержательной насыщенной легко трансформируемой полифункциональной вариативной, доступной и безопасной.</a:t>
            </a:r>
          </a:p>
          <a:p>
            <a:pPr marL="0" indent="0">
              <a:buNone/>
            </a:pPr>
            <a:r>
              <a:rPr lang="ru-RU" sz="2400" b="1" dirty="0" smtClean="0"/>
              <a:t>Цель данного пособия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 smtClean="0"/>
              <a:t>Развитие познавательных  интересов и способностей. А так же познавательных процессов.</a:t>
            </a:r>
          </a:p>
          <a:p>
            <a:pPr marL="0" indent="0">
              <a:buNone/>
            </a:pPr>
            <a:r>
              <a:rPr lang="ru-RU" sz="2400" b="1" dirty="0" smtClean="0"/>
              <a:t>Задачи</a:t>
            </a:r>
          </a:p>
          <a:p>
            <a:pPr marL="0" indent="0">
              <a:buFontTx/>
              <a:buChar char="-"/>
            </a:pPr>
            <a:r>
              <a:rPr lang="ru-RU" sz="2400" dirty="0" smtClean="0"/>
              <a:t>Формировать целостную картину мира, расширять кругозор</a:t>
            </a:r>
          </a:p>
          <a:p>
            <a:pPr marL="0" indent="0">
              <a:buFontTx/>
              <a:buChar char="-"/>
            </a:pPr>
            <a:r>
              <a:rPr lang="ru-RU" sz="2400" dirty="0" smtClean="0"/>
              <a:t>-способствовать развитию интегративных качеств.</a:t>
            </a:r>
            <a:endParaRPr lang="ru-RU" sz="2400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4114801" cy="47545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599"/>
            <a:ext cx="3730687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901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46" y="1295400"/>
            <a:ext cx="6777253" cy="4495800"/>
          </a:xfrm>
        </p:spPr>
      </p:pic>
    </p:spTree>
    <p:extLst>
      <p:ext uri="{BB962C8B-B14F-4D97-AF65-F5344CB8AC3E}">
        <p14:creationId xmlns:p14="http://schemas.microsoft.com/office/powerpoint/2010/main" val="305546508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334535" cy="5181258"/>
          </a:xfrm>
        </p:spPr>
      </p:pic>
    </p:spTree>
    <p:extLst>
      <p:ext uri="{BB962C8B-B14F-4D97-AF65-F5344CB8AC3E}">
        <p14:creationId xmlns:p14="http://schemas.microsoft.com/office/powerpoint/2010/main" val="195343106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5867400" cy="5006181"/>
          </a:xfrm>
        </p:spPr>
      </p:pic>
    </p:spTree>
    <p:extLst>
      <p:ext uri="{BB962C8B-B14F-4D97-AF65-F5344CB8AC3E}">
        <p14:creationId xmlns:p14="http://schemas.microsoft.com/office/powerpoint/2010/main" val="248324019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" y="1371600"/>
            <a:ext cx="7435850" cy="4648200"/>
          </a:xfrm>
        </p:spPr>
      </p:pic>
    </p:spTree>
    <p:extLst>
      <p:ext uri="{BB962C8B-B14F-4D97-AF65-F5344CB8AC3E}">
        <p14:creationId xmlns:p14="http://schemas.microsoft.com/office/powerpoint/2010/main" val="169674582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143000"/>
            <a:ext cx="6196012" cy="4968081"/>
          </a:xfrm>
        </p:spPr>
      </p:pic>
    </p:spTree>
    <p:extLst>
      <p:ext uri="{BB962C8B-B14F-4D97-AF65-F5344CB8AC3E}">
        <p14:creationId xmlns:p14="http://schemas.microsoft.com/office/powerpoint/2010/main" val="309200686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00200"/>
            <a:ext cx="3581399" cy="46859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9"/>
            <a:ext cx="3657600" cy="468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6331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1"/>
            <a:ext cx="6629399" cy="5257800"/>
          </a:xfrm>
        </p:spPr>
      </p:pic>
    </p:spTree>
    <p:extLst>
      <p:ext uri="{BB962C8B-B14F-4D97-AF65-F5344CB8AC3E}">
        <p14:creationId xmlns:p14="http://schemas.microsoft.com/office/powerpoint/2010/main" val="88121595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6000" dirty="0" smtClean="0">
                <a:solidFill>
                  <a:schemeClr val="accent1"/>
                </a:solidFill>
              </a:rPr>
              <a:t>Спасибо за внимание !</a:t>
            </a:r>
            <a:endParaRPr lang="ru-RU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7" name="Содержимое 6" descr="IMG-20170323-WA00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7620000" cy="4724400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9201"/>
            <a:ext cx="7543800" cy="4648200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dirty="0" err="1"/>
              <a:t>Бизиборд</a:t>
            </a:r>
            <a:r>
              <a:rPr lang="ru-RU" sz="4500" b="1" dirty="0"/>
              <a:t> –</a:t>
            </a:r>
            <a:r>
              <a:rPr lang="ru-RU" sz="4500" dirty="0"/>
              <a:t> это довольно большой лист фанеры, к которому прикручиваются всевозможные тумблеры, крючочки, замочки, щеколды, валики, счеты, шнуровки, ручки и так далее. В принципе, наполнение такой доски может быть совершенно произвольным, в качестве ее элемента может быть использован абсолютно любой предмет, который вызовет у крохи интерес и не причинит ему вреда.</a:t>
            </a:r>
          </a:p>
          <a:p>
            <a:r>
              <a:rPr lang="ru-RU" sz="4500" b="1" dirty="0" err="1"/>
              <a:t>Бизиборд</a:t>
            </a:r>
            <a:r>
              <a:rPr lang="ru-RU" sz="4500" b="1" dirty="0"/>
              <a:t>, изготовленный своими руками, </a:t>
            </a:r>
            <a:r>
              <a:rPr lang="ru-RU" sz="4500" dirty="0"/>
              <a:t>- это невероятно полезная штука, как для мальчика, так и для девочки. В частности, это пособие может способствовать развитию и совершенствованию следующих навыков:</a:t>
            </a:r>
          </a:p>
          <a:p>
            <a:r>
              <a:rPr lang="ru-RU" sz="4500" dirty="0"/>
              <a:t>усидчивость;</a:t>
            </a:r>
          </a:p>
          <a:p>
            <a:r>
              <a:rPr lang="ru-RU" sz="4500" dirty="0"/>
              <a:t>координация движений;</a:t>
            </a:r>
          </a:p>
          <a:p>
            <a:r>
              <a:rPr lang="ru-RU" sz="4500" dirty="0"/>
              <a:t>воображение;</a:t>
            </a:r>
          </a:p>
          <a:p>
            <a:r>
              <a:rPr lang="ru-RU" sz="4500" u="sng" dirty="0">
                <a:hlinkClick r:id="rId3"/>
              </a:rPr>
              <a:t>мелкая моторика пальцев;</a:t>
            </a:r>
            <a:endParaRPr lang="ru-RU" sz="4500" dirty="0"/>
          </a:p>
          <a:p>
            <a:r>
              <a:rPr lang="ru-RU" sz="4500" dirty="0" err="1"/>
              <a:t>цветовосприятие</a:t>
            </a:r>
            <a:r>
              <a:rPr lang="ru-RU" sz="4500" dirty="0"/>
              <a:t>;</a:t>
            </a:r>
          </a:p>
          <a:p>
            <a:r>
              <a:rPr lang="ru-RU" sz="4500" dirty="0"/>
              <a:t>проявление собственной активности;</a:t>
            </a:r>
          </a:p>
          <a:p>
            <a:r>
              <a:rPr lang="ru-RU" sz="4500" dirty="0"/>
              <a:t>умение использовать простые замки.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9201"/>
            <a:ext cx="75438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2841"/>
            <a:ext cx="839893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0638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9201"/>
            <a:ext cx="75438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4495799" cy="5181601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9201"/>
            <a:ext cx="75438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23901"/>
            <a:ext cx="3171825" cy="563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65" y="779065"/>
            <a:ext cx="3857625" cy="5583635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9201"/>
            <a:ext cx="75438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09" y="761999"/>
            <a:ext cx="4548003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7545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9201"/>
            <a:ext cx="75438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708462"/>
            <a:ext cx="6553200" cy="55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8465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448</TotalTime>
  <Words>331</Words>
  <Application>Microsoft Office PowerPoint</Application>
  <PresentationFormat>Экран (4:3)</PresentationFormat>
  <Paragraphs>47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Презентация PowerPoint</vt:lpstr>
      <vt:lpstr>  </vt:lpstr>
      <vt:lpstr>  </vt:lpstr>
      <vt:lpstr>  </vt:lpstr>
      <vt:lpstr>  </vt:lpstr>
      <vt:lpstr>  </vt:lpstr>
      <vt:lpstr>  </vt:lpstr>
      <vt:lpstr>  </vt:lpstr>
      <vt:lpstr>  </vt:lpstr>
      <vt:lpstr>Сенсорная  мягкая книжка</vt:lpstr>
      <vt:lpstr>Сенсорная  мягкая книжка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с элементами творчества «Народные промыслы и ремёсла</dc:title>
  <dc:creator>Оксана</dc:creator>
  <cp:lastModifiedBy>IRBIS</cp:lastModifiedBy>
  <cp:revision>48</cp:revision>
  <dcterms:created xsi:type="dcterms:W3CDTF">2012-08-25T06:58:45Z</dcterms:created>
  <dcterms:modified xsi:type="dcterms:W3CDTF">2017-03-26T20:05:49Z</dcterms:modified>
</cp:coreProperties>
</file>